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400" b="0">
                <a:solidFill>
                  <a:srgbClr val="53636C"/>
                </a:solidFill>
                <a:latin typeface="Hiragino Sans GB"/>
              </a:defRPr>
            </a:pPr>
            <a:r>
              <a:rPr>
                <a:ea typeface="Hiragino Sans GB"/>
              </a:rPr>
              <a:t>AGENTLEARN  /  课堂材料节选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64040" y="292608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400" b="0">
                <a:solidFill>
                  <a:srgbClr val="006F85"/>
                </a:solidFill>
                <a:latin typeface="Hiragino Sans GB"/>
              </a:defRPr>
            </a:pPr>
            <a:r>
              <a:rPr>
                <a:ea typeface="Hiragino Sans GB"/>
              </a:rPr>
              <a:t>修改示例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199632"/>
            <a:ext cx="10972800" cy="12801"/>
          </a:xfrm>
          <a:prstGeom prst="rect">
            <a:avLst/>
          </a:prstGeom>
          <a:solidFill>
            <a:srgbClr val="CBCFC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6373368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53636C"/>
                </a:solidFill>
                <a:latin typeface="Hiragino Sans GB"/>
              </a:defRPr>
            </a:pPr>
            <a:r>
              <a:rPr>
                <a:ea typeface="Hiragino Sans GB"/>
              </a:rPr>
              <a:t>虚构教学材料 · 人工构造对照，非模型实测输出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336792"/>
            <a:ext cx="457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400" b="0">
                <a:solidFill>
                  <a:srgbClr val="53636C"/>
                </a:solidFill>
                <a:latin typeface="Hiragino Sans GB"/>
              </a:defRPr>
            </a:pPr>
            <a:r>
              <a:rPr>
                <a:ea typeface="Hiragino Sans GB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960120"/>
            <a:ext cx="109728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4000" b="1">
                <a:solidFill>
                  <a:srgbClr val="172D38"/>
                </a:solidFill>
                <a:latin typeface="Hiragino Sans GB"/>
              </a:defRPr>
            </a:pPr>
            <a:r>
              <a:rPr>
                <a:ea typeface="Hiragino Sans GB"/>
              </a:rPr>
              <a:t>丝绸之路，怎样理解？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2057400"/>
            <a:ext cx="5303520" cy="32918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45352" y="2057400"/>
            <a:ext cx="5303520" cy="32918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2377440"/>
            <a:ext cx="47548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900" b="1">
                <a:solidFill>
                  <a:srgbClr val="006F85"/>
                </a:solidFill>
                <a:latin typeface="Hiragino Sans GB"/>
              </a:defRPr>
            </a:pPr>
            <a:r>
              <a:rPr>
                <a:ea typeface="Hiragino Sans GB"/>
              </a:rPr>
              <a:t>01  路线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999232"/>
            <a:ext cx="470916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2700" b="1">
                <a:solidFill>
                  <a:srgbClr val="172D38"/>
                </a:solidFill>
                <a:latin typeface="Hiragino Sans GB"/>
              </a:defRPr>
            </a:pPr>
            <a:r>
              <a:rPr>
                <a:ea typeface="Hiragino Sans GB"/>
              </a:rPr>
              <a:t>相互联系的交通路线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986784"/>
            <a:ext cx="46634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172D38"/>
                </a:solidFill>
                <a:latin typeface="Hiragino Sans GB"/>
              </a:defRPr>
            </a:pPr>
            <a:r>
              <a:rPr>
                <a:ea typeface="Hiragino Sans GB"/>
              </a:rPr>
              <a:t>一张示意图，不代表各时期</a:t>
            </a:r>
          </a:p>
          <a:p>
            <a:pPr>
              <a:spcAft>
                <a:spcPts val="1200"/>
              </a:spcAft>
              <a:defRPr sz="2200" b="0">
                <a:solidFill>
                  <a:srgbClr val="172D38"/>
                </a:solidFill>
                <a:latin typeface="Hiragino Sans GB"/>
              </a:defRPr>
            </a:pPr>
            <a:r>
              <a:rPr>
                <a:ea typeface="Hiragino Sans GB"/>
              </a:rPr>
              <a:t>只有同一条固定道路。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9672" y="2377440"/>
            <a:ext cx="475488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900" b="1">
                <a:solidFill>
                  <a:srgbClr val="006F85"/>
                </a:solidFill>
                <a:latin typeface="Hiragino Sans GB"/>
              </a:defRPr>
            </a:pPr>
            <a:r>
              <a:rPr>
                <a:ea typeface="Hiragino Sans GB"/>
              </a:rPr>
              <a:t>02  交流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999232"/>
            <a:ext cx="470916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2700" b="1">
                <a:solidFill>
                  <a:srgbClr val="172D38"/>
                </a:solidFill>
                <a:latin typeface="Hiragino Sans GB"/>
              </a:defRPr>
            </a:pPr>
            <a:r>
              <a:rPr>
                <a:ea typeface="Hiragino Sans GB"/>
              </a:rPr>
              <a:t>货物，也有知识与技艺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9672" y="3986784"/>
            <a:ext cx="466344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172D38"/>
                </a:solidFill>
                <a:latin typeface="Hiragino Sans GB"/>
              </a:defRPr>
            </a:pPr>
            <a:r>
              <a:rPr>
                <a:ea typeface="Hiragino Sans GB"/>
              </a:rPr>
              <a:t>不要把不同交流都归到</a:t>
            </a:r>
          </a:p>
          <a:p>
            <a:pPr>
              <a:spcAft>
                <a:spcPts val="1200"/>
              </a:spcAft>
              <a:defRPr sz="2200" b="0">
                <a:solidFill>
                  <a:srgbClr val="172D38"/>
                </a:solidFill>
                <a:latin typeface="Hiragino Sans GB"/>
              </a:defRPr>
            </a:pPr>
            <a:r>
              <a:rPr>
                <a:ea typeface="Hiragino Sans GB"/>
              </a:rPr>
              <a:t>同一路线、同一时期。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669280"/>
            <a:ext cx="109728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53636C"/>
                </a:solidFill>
                <a:latin typeface="Hiragino Sans GB"/>
              </a:defRPr>
            </a:pPr>
            <a:r>
              <a:rPr>
                <a:ea typeface="Hiragino Sans GB"/>
              </a:rPr>
              <a:t>资料依据：M01、M02 · 示例为简化说明，正式教学需核对教材。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3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92608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400" b="0">
                <a:solidFill>
                  <a:srgbClr val="53636C"/>
                </a:solidFill>
                <a:latin typeface="Hiragino Sans GB"/>
              </a:defRPr>
            </a:pPr>
            <a:r>
              <a:rPr>
                <a:ea typeface="Hiragino Sans GB"/>
              </a:rPr>
              <a:t>AGENTLEARN  /  课堂材料节选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64040" y="292608"/>
            <a:ext cx="21031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400" b="0">
                <a:solidFill>
                  <a:srgbClr val="006F85"/>
                </a:solidFill>
                <a:latin typeface="Hiragino Sans GB"/>
              </a:defRPr>
            </a:pPr>
            <a:r>
              <a:rPr>
                <a:ea typeface="Hiragino Sans GB"/>
              </a:rPr>
              <a:t>修改示例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199632"/>
            <a:ext cx="10972800" cy="12801"/>
          </a:xfrm>
          <a:prstGeom prst="rect">
            <a:avLst/>
          </a:prstGeom>
          <a:solidFill>
            <a:srgbClr val="CBCFC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94360" y="6373368"/>
            <a:ext cx="9144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53636C"/>
                </a:solidFill>
                <a:latin typeface="Hiragino Sans GB"/>
              </a:defRPr>
            </a:pPr>
            <a:r>
              <a:rPr>
                <a:ea typeface="Hiragino Sans GB"/>
              </a:rPr>
              <a:t>虚构教学材料 · 人工构造对照，非模型实测输出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4240" y="6336792"/>
            <a:ext cx="4572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400" b="0">
                <a:solidFill>
                  <a:srgbClr val="53636C"/>
                </a:solidFill>
                <a:latin typeface="Hiragino Sans GB"/>
              </a:defRPr>
            </a:pPr>
            <a:r>
              <a:rPr>
                <a:ea typeface="Hiragino Sans GB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960120"/>
            <a:ext cx="1097280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4000" b="1">
                <a:solidFill>
                  <a:srgbClr val="172D38"/>
                </a:solidFill>
                <a:latin typeface="Hiragino Sans GB"/>
              </a:defRPr>
            </a:pPr>
            <a:r>
              <a:rPr>
                <a:ea typeface="Hiragino Sans GB"/>
              </a:rPr>
              <a:t>用资料回答两个问题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1883664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2100" b="0">
                <a:solidFill>
                  <a:srgbClr val="006F85"/>
                </a:solidFill>
                <a:latin typeface="Hiragino Sans GB"/>
              </a:defRPr>
            </a:pPr>
            <a:r>
              <a:rPr>
                <a:ea typeface="Hiragino Sans GB"/>
              </a:rPr>
              <a:t>小组讨论 10 分钟：阅读 3 分钟 → 讨论 4 分钟 → 分享 3 分钟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2770632"/>
            <a:ext cx="73152" cy="932688"/>
          </a:xfrm>
          <a:prstGeom prst="rect">
            <a:avLst/>
          </a:prstGeom>
          <a:solidFill>
            <a:srgbClr val="006F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94360" y="4233672"/>
            <a:ext cx="73152" cy="932688"/>
          </a:xfrm>
          <a:prstGeom prst="rect">
            <a:avLst/>
          </a:prstGeom>
          <a:solidFill>
            <a:srgbClr val="006F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77824" y="2788920"/>
            <a:ext cx="105156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2800" b="1">
                <a:solidFill>
                  <a:srgbClr val="172D38"/>
                </a:solidFill>
                <a:latin typeface="Hiragino Sans GB"/>
              </a:defRPr>
            </a:pPr>
            <a:r>
              <a:rPr>
                <a:ea typeface="Hiragino Sans GB"/>
              </a:rPr>
              <a:t>如果图上只画一条线，可能误解什么？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" y="3593592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53636C"/>
                </a:solidFill>
                <a:latin typeface="Hiragino Sans GB"/>
              </a:defRPr>
            </a:pPr>
            <a:r>
              <a:rPr>
                <a:ea typeface="Hiragino Sans GB"/>
              </a:rPr>
              <a:t>阅读 M01。指出支持你判断的那句话。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" y="4251960"/>
            <a:ext cx="105156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2800" b="1">
                <a:solidFill>
                  <a:srgbClr val="172D38"/>
                </a:solidFill>
                <a:latin typeface="Hiragino Sans GB"/>
              </a:defRPr>
            </a:pPr>
            <a:r>
              <a:rPr>
                <a:ea typeface="Hiragino Sans GB"/>
              </a:rPr>
              <a:t>除了货物，往来还可能带来什么？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7824" y="5056632"/>
            <a:ext cx="10515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2000" b="0">
                <a:solidFill>
                  <a:srgbClr val="53636C"/>
                </a:solidFill>
                <a:latin typeface="Hiragino Sans GB"/>
              </a:defRPr>
            </a:pPr>
            <a:r>
              <a:rPr>
                <a:ea typeface="Hiragino Sans GB"/>
              </a:rPr>
              <a:t>阅读 M02。举一个例子，并说明依据。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5733288"/>
            <a:ext cx="1097280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1200"/>
              </a:spcAft>
              <a:defRPr sz="1500" b="0">
                <a:solidFill>
                  <a:srgbClr val="53636C"/>
                </a:solidFill>
                <a:latin typeface="Hiragino Sans GB"/>
              </a:defRPr>
            </a:pPr>
            <a:r>
              <a:rPr>
                <a:ea typeface="Hiragino Sans GB"/>
              </a:rPr>
              <a:t>讨论方式参考 M03。答案不要求越多越好，重点是有依据。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